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439" r:id="rId2"/>
    <p:sldId id="749" r:id="rId3"/>
    <p:sldId id="407" r:id="rId4"/>
    <p:sldId id="746" r:id="rId5"/>
    <p:sldId id="590" r:id="rId6"/>
    <p:sldId id="900" r:id="rId7"/>
    <p:sldId id="708" r:id="rId8"/>
    <p:sldId id="303" r:id="rId9"/>
    <p:sldId id="591" r:id="rId10"/>
    <p:sldId id="705" r:id="rId11"/>
    <p:sldId id="592" r:id="rId12"/>
    <p:sldId id="593" r:id="rId13"/>
    <p:sldId id="707" r:id="rId14"/>
    <p:sldId id="1039" r:id="rId15"/>
    <p:sldId id="1040" r:id="rId16"/>
    <p:sldId id="751" r:id="rId17"/>
    <p:sldId id="827" r:id="rId18"/>
    <p:sldId id="828" r:id="rId19"/>
    <p:sldId id="829" r:id="rId20"/>
    <p:sldId id="455" r:id="rId21"/>
    <p:sldId id="1041" r:id="rId22"/>
    <p:sldId id="1042" r:id="rId23"/>
    <p:sldId id="104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0DC0FF"/>
    <a:srgbClr val="FF99FF"/>
    <a:srgbClr val="66FF99"/>
    <a:srgbClr val="66FF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068" autoAdjust="0"/>
    <p:restoredTop sz="96283" autoAdjust="0"/>
  </p:normalViewPr>
  <p:slideViewPr>
    <p:cSldViewPr snapToGrid="0">
      <p:cViewPr varScale="1">
        <p:scale>
          <a:sx n="112" d="100"/>
          <a:sy n="112" d="100"/>
        </p:scale>
        <p:origin x="12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385EA-72C9-41C4-9647-ACBD98D4E9B1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F0368-2E70-4758-91B3-08E366FF3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331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CE9ED-0A27-F2D3-9681-CC5C1B143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A9D38B-C5A3-9803-80DF-07DB2AFFBC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DBFF5-C6BA-08F8-B2EA-59146A092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BE88-4184-4AE9-83DC-030C4D656F0B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27E07-EA11-E6BF-4E1A-982D104C6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45DFB-2BCD-1E04-8151-2FD190FDF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028212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0CF4E-66E1-1621-8180-EFCA6792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A26068-11D4-8A4D-D6A6-7010DD85E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614E2-0A34-B1E8-691E-64514B9A2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9B3F-CE00-477B-AAD5-51DA5BCE87C7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8FC6F-4EC0-AAA2-31F7-4C65D71CE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16AD0-FDF7-34FE-F14C-85924E496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902343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B4B251-E918-A23E-6E47-F1AB5FB82B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3B87E0-02BE-915C-9E56-A8E00AC6C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C98CC-B427-616E-0918-68B13F761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35C8-7FD1-42D6-A82E-83DBAAB9F42C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012B9-3E6E-FE94-6A2B-76D8A298A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E5AA8-1ADA-E654-A29C-C706A6962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51719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58DE2-684F-4872-3D50-EBAA5CC09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16ECC-25B6-75C2-25D6-4BD213460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C6312-262A-CFED-440B-24F19A384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D8788-E646-4457-B499-9BC76496DE20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66247-FED5-D5A7-14A5-AB93AA27B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8B243-8C5F-FCBD-E914-A188C433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56723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B906A-4EC8-6CAB-B282-1C25FA220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67C01-387F-D982-1A08-071EE71F0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DAEF9-13F0-6E82-BDC3-99A11E92E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651A-62CC-420F-A75D-4E2BAD973C82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09DB5-E21E-0C8E-C3B3-E5A9201D1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5643F-E08B-B17C-6924-07F47DC54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72324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A2CF6-6D7D-9B4F-F0C9-765D50CA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937F7-D790-BC0E-7AE1-3A589F57BD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53B162-F465-97C7-C12F-8653FDDFF7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268631-4E2A-3618-11BE-DA17DDBF9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D2ED-1D73-434D-9F26-6D68DF4D4F21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171991-857E-C2A3-3A6C-076743168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0CEA56-1036-B43D-A588-B9979ED87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144143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F5B44-9F2F-DEDC-66E9-93826EBB9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619C4-D422-E9A2-E2D2-B3588D21A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9EEB0A-0FC2-3697-E9EC-FD1080613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8375DA-3591-062D-E68B-9790510A2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65B4BD-9C9F-F69D-3EE4-538144981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F20EAE-5A87-8F80-B1BB-ECDBCB15A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70B3-EBBA-4349-BE40-92751CF06FD5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422345-7201-5A88-C6C1-C9E1CA9AE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54698E-91A5-A01D-B8CF-AC043F6BD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594635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49C4E-806E-54B7-769B-5C10BC0C8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98C4B7-1AE9-55F8-1350-FF08DEE1E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F04EB-8623-4A59-96AA-75D2C7D930DD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9BDCC3-4604-0929-770B-0FC580907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5E23D0-9BEE-5388-A0C1-344C4B0A3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8028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6C402F-BADD-BAF7-CE39-9AB15606F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DFFC-0EB9-4DAB-92DB-6A028D6170BA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247CF7-E4DF-86FE-63A7-6A5EFCC39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18587-1CE4-2B89-9E67-57C59CCAE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595240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832EF-A19B-2CF9-7559-67B8A06F2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5B541-4E4F-FAE8-B170-8EBDD4AF4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507F80-14CD-F914-B2F3-A9E2176C0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B86C8A-1390-1F7E-05E8-F7BAAE54F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EC72-A79E-4E14-8B80-8ADDB009520E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414C4-A2B9-B425-AE38-1CC9DD2DC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D65D2-B1D3-F045-C067-83C6F4C2C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090662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8A210-DE83-834C-502B-86C79A842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B3E857-33FE-8988-9AC2-C19DDF8EB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81D951-3643-5A2D-8AB7-BF2D63092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27924F-72D2-644D-0C25-ECE505247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89AB-B2CF-454F-8C21-15B8B17FA21C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E4775F-B81C-C515-FD48-E1173E867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3BD3B6-18CE-9F26-FECD-CED0B15C6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280490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84ECA6-ACAF-CC98-4506-48827D730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BCDED-65EE-6F08-18E8-19EC13005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72E49-6678-3877-4FBE-85F17FA469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54C3E2-B038-4821-8ED3-7DA813607624}" type="datetime1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09F1B-67C8-AF45-864F-56219A4AFE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72AFD-02FE-4DA9-6FA7-4D7E9CF88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397011-C6AF-4561-8AEF-0DCBEA7734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8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57121-97BA-56A5-B87D-CEBDF49E67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book&#10;&#10;AI-generated content may be incorrect.">
            <a:extLst>
              <a:ext uri="{FF2B5EF4-FFF2-40B4-BE49-F238E27FC236}">
                <a16:creationId xmlns:a16="http://schemas.microsoft.com/office/drawing/2014/main" id="{2B8209F2-00AC-D287-6809-FD5C625B67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F831C3-9E27-E6D4-E12B-DEC1054C7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60145"/>
      </p:ext>
    </p:extLst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DCF89B-7923-0BF8-DD24-4264643F1D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8D3AF6-0715-C6DF-620B-EEDE12D54A17}"/>
              </a:ext>
            </a:extLst>
          </p:cNvPr>
          <p:cNvSpPr txBox="1"/>
          <p:nvPr/>
        </p:nvSpPr>
        <p:spPr>
          <a:xfrm>
            <a:off x="242180" y="199176"/>
            <a:ext cx="11282881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Scriptures About The Godhead</a:t>
            </a: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God, Deity, Divine Nature, Divine Being, Immanuel</a:t>
            </a:r>
          </a:p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14:7-9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NKJV If you had known Me, you would have known My Father also; and from now on you know Him and have seen Him.” 8 Philip said to Him, “Lord, show us the Father, and it is sufficient for us.” 9 Jesus said to him, “Have I been with you so long, and yet you have not known Me, Philip?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who has seen Me has seen the Father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so how can you say, ‘Show us the Father’?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02042C6-E9EA-3C9B-A790-F01D024FC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181956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E01306-CB66-4814-C746-BAC89B2380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D6F06F-9A94-860E-D5EB-168D0F2CCF09}"/>
              </a:ext>
            </a:extLst>
          </p:cNvPr>
          <p:cNvSpPr txBox="1"/>
          <p:nvPr/>
        </p:nvSpPr>
        <p:spPr>
          <a:xfrm>
            <a:off x="242180" y="199176"/>
            <a:ext cx="11672179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Scriptures About The Godhead</a:t>
            </a: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God, Deity, Divine Nature, Divine Being, Immanuel</a:t>
            </a:r>
          </a:p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17:29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KJV Forasmuch then as we are the offspring of God, we ought not to think that the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Godhead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like unto gold, or silver, or stone, graven by art and man's device.</a:t>
            </a:r>
          </a:p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1:20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NKJV  For since the creation of the world His invisible attributes are clearly seen, being understood by the things that are made, even His eternal power and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Godhead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so that they are without excuse,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3C579C-1911-8224-9559-C49315B34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378629"/>
      </p:ext>
    </p:extLst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3EB7CD-C58F-9E11-C643-48271B4436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7549E4-F58B-04D5-9326-F7970493985A}"/>
              </a:ext>
            </a:extLst>
          </p:cNvPr>
          <p:cNvSpPr txBox="1"/>
          <p:nvPr/>
        </p:nvSpPr>
        <p:spPr>
          <a:xfrm>
            <a:off x="242180" y="199176"/>
            <a:ext cx="11672179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Scriptures About The Godhead</a:t>
            </a: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God, Deity, Divine Nature, Divine Being, Immanuel</a:t>
            </a:r>
          </a:p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Colossians 2:9-10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NKJV  For in Him dwells all the fullness of the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Godhead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bodily; 10 and you are complete in Him, who is the head of all principality and power.</a:t>
            </a:r>
          </a:p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John 2:22-23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NKJV  Who is a liar but he who denies that Jesus is the Christ? He is antichrist who denies the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Father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the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23 Whoever denies the Son does not have the Father either; he who acknowledges the Son has the Father also.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24108A-9B2B-7AE3-91C6-C09E33F39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11836"/>
      </p:ext>
    </p:extLst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3D02B6-B338-7FD9-4CC4-E3E30BDD1E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48CB60-1752-1B35-6F28-D7E3E4A78134}"/>
              </a:ext>
            </a:extLst>
          </p:cNvPr>
          <p:cNvSpPr txBox="1"/>
          <p:nvPr/>
        </p:nvSpPr>
        <p:spPr>
          <a:xfrm>
            <a:off x="242180" y="199176"/>
            <a:ext cx="11672179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Scriptures About The Godhead</a:t>
            </a: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God, Deity, Divine Nature, Divine Being, Immanuel</a:t>
            </a:r>
          </a:p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John 5:7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NKJV  For there are three that bear witness in heaven: the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Father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the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Holy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Spirit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and these three are one.</a:t>
            </a:r>
          </a:p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John 9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NKJV  Whoever transgresses and does not abide in the doctrine of Christ does not have God. He who abides in the doctrine of Christ has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Father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the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093B03-E578-E657-D853-C3D516F32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040816"/>
      </p:ext>
    </p:extLst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00B00D-6292-CFFF-F4CD-91A4E222A7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C8D4042-7158-2DAC-9B26-EEF4E2EC4BF0}"/>
              </a:ext>
            </a:extLst>
          </p:cNvPr>
          <p:cNvSpPr txBox="1"/>
          <p:nvPr/>
        </p:nvSpPr>
        <p:spPr>
          <a:xfrm>
            <a:off x="242180" y="199176"/>
            <a:ext cx="11672179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Scriptures About The Godhead</a:t>
            </a: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God, Deity, Divine Nature, Divine Being, Immanuel</a:t>
            </a:r>
          </a:p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Philippians 2:1-2, 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Therefore if there is any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consolation in Christ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if any comfort of love, if any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fellowship of the Spirit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if any affection and mercy, fulfill my joy by being like-minded, having the same love, being of one accord, of one mind.</a:t>
            </a:r>
          </a:p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Corinthians 13:14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grace of the Lord Jesus Christ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the love of God, and the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communion of the Holy Spirit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 with you all. Amen.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F6F8E9-0B05-CB07-B456-51D67F80E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90083"/>
      </p:ext>
    </p:extLst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C43B9C-6EBA-42BF-A8D5-F5949121D9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F36783-182A-CE7C-6D07-126C51034C04}"/>
              </a:ext>
            </a:extLst>
          </p:cNvPr>
          <p:cNvSpPr txBox="1"/>
          <p:nvPr/>
        </p:nvSpPr>
        <p:spPr>
          <a:xfrm>
            <a:off x="242181" y="199176"/>
            <a:ext cx="11311734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Scriptures About The Godhead</a:t>
            </a: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God, Deity, Divine Nature, Divine Being, Immanuel</a:t>
            </a:r>
          </a:p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FFFF99"/>
                </a:solidFill>
              </a:rPr>
              <a:t>Ephesians 4:4-6, </a:t>
            </a:r>
            <a:r>
              <a:rPr lang="en-US" sz="3200" dirty="0">
                <a:solidFill>
                  <a:schemeClr val="bg1"/>
                </a:solidFill>
              </a:rPr>
              <a:t>There is one body, and </a:t>
            </a:r>
            <a:r>
              <a:rPr lang="en-US" sz="3200" u="sng" dirty="0">
                <a:solidFill>
                  <a:schemeClr val="bg1"/>
                </a:solidFill>
              </a:rPr>
              <a:t>one Spirit</a:t>
            </a:r>
            <a:r>
              <a:rPr lang="en-US" sz="3200" dirty="0">
                <a:solidFill>
                  <a:schemeClr val="bg1"/>
                </a:solidFill>
              </a:rPr>
              <a:t>  even as ye are called in one hope of your calling; </a:t>
            </a:r>
            <a:r>
              <a:rPr lang="en-US" sz="3200" u="sng" dirty="0">
                <a:solidFill>
                  <a:schemeClr val="bg1"/>
                </a:solidFill>
              </a:rPr>
              <a:t>one Lord</a:t>
            </a:r>
            <a:r>
              <a:rPr lang="en-US" sz="3200" dirty="0">
                <a:solidFill>
                  <a:schemeClr val="bg1"/>
                </a:solidFill>
              </a:rPr>
              <a:t>  one faith, one baptism, </a:t>
            </a:r>
            <a:r>
              <a:rPr lang="en-US" sz="3200" u="sng" dirty="0">
                <a:solidFill>
                  <a:schemeClr val="bg1"/>
                </a:solidFill>
              </a:rPr>
              <a:t>one God and Father</a:t>
            </a:r>
            <a:r>
              <a:rPr lang="en-US" sz="3200" dirty="0">
                <a:solidFill>
                  <a:schemeClr val="bg1"/>
                </a:solidFill>
              </a:rPr>
              <a:t> of all, who is above all, and through all, and in you all." </a:t>
            </a:r>
          </a:p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83FEB7-F17C-C216-EC10-E92479F8C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724857"/>
      </p:ext>
    </p:extLst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34269-DDBD-BDB3-4F16-026FD952C1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2A77612-C5A1-DD8A-8E03-3E11955B92FA}"/>
              </a:ext>
            </a:extLst>
          </p:cNvPr>
          <p:cNvSpPr txBox="1"/>
          <p:nvPr/>
        </p:nvSpPr>
        <p:spPr>
          <a:xfrm>
            <a:off x="595126" y="2551837"/>
            <a:ext cx="1118975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FFFF99"/>
                </a:solidFill>
              </a:rPr>
              <a:t>What Are Some Characteristics of the Holy Spirit?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329A4BC-7235-6CAD-9ACF-9CA0285A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957033"/>
      </p:ext>
    </p:extLst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11206F-5B49-2386-3ED9-DDB81FF18D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623AA6-9035-D337-0A97-69C554AE0984}"/>
              </a:ext>
            </a:extLst>
          </p:cNvPr>
          <p:cNvSpPr txBox="1"/>
          <p:nvPr/>
        </p:nvSpPr>
        <p:spPr>
          <a:xfrm>
            <a:off x="501122" y="674400"/>
            <a:ext cx="11189756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bg1"/>
                </a:solidFill>
              </a:rPr>
              <a:t>Love					Rom 15:30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bg1"/>
                </a:solidFill>
              </a:rPr>
              <a:t>Grief					Eph 4:30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bg1"/>
                </a:solidFill>
              </a:rPr>
              <a:t>Insulted				Heb 10:29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bg1"/>
                </a:solidFill>
              </a:rPr>
              <a:t>Lied to				Acts 5:3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bg1"/>
                </a:solidFill>
              </a:rPr>
              <a:t>Mind					Rom 8:27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bg1"/>
                </a:solidFill>
              </a:rPr>
              <a:t>Knowledge			1 Cor 2:11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bg1"/>
                </a:solidFill>
              </a:rPr>
              <a:t>Blasphemed		Mat 12:31-32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bg1"/>
                </a:solidFill>
              </a:rPr>
              <a:t>Resisted			Acts 7:51-53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B8B92B-77C8-2C61-6580-FC142300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312307"/>
      </p:ext>
    </p:extLst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211E03-9D47-E5A6-6972-7E5554751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51D110-8084-2C0A-88FE-579983B25F3D}"/>
              </a:ext>
            </a:extLst>
          </p:cNvPr>
          <p:cNvSpPr txBox="1"/>
          <p:nvPr/>
        </p:nvSpPr>
        <p:spPr>
          <a:xfrm>
            <a:off x="603672" y="2551837"/>
            <a:ext cx="1056568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FFFF99"/>
                </a:solidFill>
              </a:rPr>
              <a:t>What Are Some Actions of the Holy Spirit?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884E4E-201B-31F1-F4CB-ACA7F5B93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7842"/>
      </p:ext>
    </p:extLst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7655C2-D13A-A594-3DDB-16B483EB2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870527-B85E-43D2-33F4-2271E5C23A83}"/>
              </a:ext>
            </a:extLst>
          </p:cNvPr>
          <p:cNvSpPr txBox="1"/>
          <p:nvPr/>
        </p:nvSpPr>
        <p:spPr>
          <a:xfrm>
            <a:off x="501122" y="674400"/>
            <a:ext cx="11189756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bg1"/>
                </a:solidFill>
              </a:rPr>
              <a:t>Creates					Psalm 104:29-30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bg1"/>
                </a:solidFill>
              </a:rPr>
              <a:t>Teaches					John 14:26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bg1"/>
                </a:solidFill>
              </a:rPr>
              <a:t>Bears witness			John 15:26-27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bg1"/>
                </a:solidFill>
              </a:rPr>
              <a:t>Guides, hears, tells		John 16:12-13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bg1"/>
                </a:solidFill>
              </a:rPr>
              <a:t>Forbids					Acts 16:6-8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bg1"/>
                </a:solidFill>
              </a:rPr>
              <a:t>Intercedes				Rom 8:26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bg1"/>
                </a:solidFill>
              </a:rPr>
              <a:t>Makes decisions		1 Cor 12:11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bg1"/>
                </a:solidFill>
              </a:rPr>
              <a:t>Speaks					Acts 8:29 / 13:2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92DD8D-B8EF-1C68-631D-5751AF2C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139906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9F436136-4495-508D-DA6B-DEFD008C02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Box 8">
            <a:extLst>
              <a:ext uri="{FF2B5EF4-FFF2-40B4-BE49-F238E27FC236}">
                <a16:creationId xmlns:a16="http://schemas.microsoft.com/office/drawing/2014/main" id="{8F790992-059E-BB29-ABDB-501A029BD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248" y="290544"/>
            <a:ext cx="11431503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54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We Define “Spirit?”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Soul of an individual / Inner being</a:t>
            </a:r>
          </a:p>
          <a:p>
            <a:pPr marL="742950" indent="-74295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awareness with a singular mind</a:t>
            </a:r>
          </a:p>
          <a:p>
            <a:pPr marL="742950" indent="-74295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 of an individual.</a:t>
            </a:r>
          </a:p>
          <a:p>
            <a:pPr marL="742950" indent="-74295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Mentality, emotion, attitude, character, mood</a:t>
            </a:r>
          </a:p>
          <a:p>
            <a:pPr marL="742950" indent="-74295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of courage, energy, determination</a:t>
            </a:r>
          </a:p>
          <a:p>
            <a:pPr marL="742950" indent="-74295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Literal spiritual being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9D12FB-EFFF-93B1-4EE9-7A1A65C0A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448455"/>
      </p:ext>
    </p:extLst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7E4DDE-6915-A6D4-475B-DF05DADBFB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454063B1-8B19-855A-A17B-E97403F9F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61" y="258024"/>
            <a:ext cx="11193101" cy="372409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48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 Have Studied About the Purpose </a:t>
            </a:r>
          </a:p>
          <a:p>
            <a:pPr>
              <a:defRPr/>
            </a:pPr>
            <a:r>
              <a:rPr lang="en-US" altLang="en-US" sz="48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 the Spirit in the New Testament</a:t>
            </a:r>
          </a:p>
          <a:p>
            <a:pPr>
              <a:defRPr/>
            </a:pPr>
            <a:endParaRPr lang="en-US" alt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  <a:defRPr/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confirm the word			Mark 16:20</a:t>
            </a:r>
          </a:p>
          <a:p>
            <a:pPr marL="571500" indent="-571500">
              <a:buFont typeface="Wingdings" panose="05000000000000000000" pitchFamily="2" charset="2"/>
              <a:buChar char="ü"/>
              <a:defRPr/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teach truth				John 14</a:t>
            </a:r>
          </a:p>
          <a:p>
            <a:pPr marL="571500" indent="-571500">
              <a:buFont typeface="Wingdings" panose="05000000000000000000" pitchFamily="2" charset="2"/>
              <a:buChar char="ü"/>
              <a:defRPr/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assure our salvation		2 Cor 5:5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A32EE1-7C27-F773-BCB8-2F7D27F35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537233"/>
      </p:ext>
    </p:extLst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78C5A8-AF34-F6DD-3710-A971B8825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999CE536-3DBF-404A-C448-76B376923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61" y="258024"/>
            <a:ext cx="11193101" cy="643253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48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Was His Purpose In The Old Testament?</a:t>
            </a:r>
          </a:p>
          <a:p>
            <a:pPr>
              <a:defRPr/>
            </a:pPr>
            <a:endParaRPr lang="en-US" alt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Wingdings" panose="05000000000000000000" pitchFamily="2" charset="2"/>
              <a:buChar char="ü"/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Creation			Gen 1 / Job 26:13</a:t>
            </a:r>
          </a:p>
          <a:p>
            <a:pPr marL="742950" indent="-742950">
              <a:buFont typeface="Wingdings" panose="05000000000000000000" pitchFamily="2" charset="2"/>
              <a:buChar char="ü"/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Gives life			Job 33:4</a:t>
            </a:r>
          </a:p>
          <a:p>
            <a:pPr marL="742950" indent="-742950">
              <a:buFont typeface="Wingdings" panose="05000000000000000000" pitchFamily="2" charset="2"/>
              <a:buChar char="ü"/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Know good/evil	Gen 3:22-23</a:t>
            </a:r>
          </a:p>
          <a:p>
            <a:pPr marL="742950" indent="-742950">
              <a:buFont typeface="Wingdings" panose="05000000000000000000" pitchFamily="2" charset="2"/>
              <a:buChar char="ü"/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Maintains life		Ps 104:30</a:t>
            </a:r>
          </a:p>
          <a:p>
            <a:pPr marL="742950" indent="-742950">
              <a:buFont typeface="Wingdings" panose="05000000000000000000" pitchFamily="2" charset="2"/>
              <a:buChar char="ü"/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Prophecy			Moses, Num 11:24-25</a:t>
            </a:r>
          </a:p>
          <a:p>
            <a:pPr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		David, 2 Sam 23:2, Ps 51:11</a:t>
            </a:r>
          </a:p>
          <a:p>
            <a:pPr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		Isaiah, Acts 28:25</a:t>
            </a:r>
          </a:p>
          <a:p>
            <a:pPr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		Ezekiel, </a:t>
            </a:r>
            <a:r>
              <a:rPr lang="en-US" alt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Ezek</a:t>
            </a: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11:5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C4867D-AECB-018B-0D0D-C52388388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769693"/>
      </p:ext>
    </p:extLst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C706C4-5641-5C58-369C-77E506550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9C7A59E7-D1EA-075A-662E-DCA49D883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61" y="258024"/>
            <a:ext cx="11193101" cy="686341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48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Was His Purpose In The Old Testament?</a:t>
            </a:r>
          </a:p>
          <a:p>
            <a:pPr>
              <a:defRPr/>
            </a:pPr>
            <a:endParaRPr lang="en-US" alt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Wingdings" panose="05000000000000000000" pitchFamily="2" charset="2"/>
              <a:buChar char="ü"/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Dealt with wicked 		Gen 6:3</a:t>
            </a:r>
          </a:p>
          <a:p>
            <a:pPr marL="742950" indent="-742950">
              <a:buFont typeface="Wingdings" panose="05000000000000000000" pitchFamily="2" charset="2"/>
              <a:buChar char="ü"/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Interpreted dreams	Gen 41:38</a:t>
            </a:r>
          </a:p>
          <a:p>
            <a:pPr marL="742950" indent="-742950">
              <a:buFont typeface="Wingdings" panose="05000000000000000000" pitchFamily="2" charset="2"/>
              <a:buChar char="ü"/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Gave wisdom			Ex 31:1-5</a:t>
            </a:r>
          </a:p>
          <a:p>
            <a:pPr marL="742950" indent="-742950">
              <a:buFont typeface="Wingdings" panose="05000000000000000000" pitchFamily="2" charset="2"/>
              <a:buChar char="ü"/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Gave law				Num 27:18</a:t>
            </a:r>
          </a:p>
          <a:p>
            <a:pPr marL="742950" indent="-742950">
              <a:buFont typeface="Wingdings" panose="05000000000000000000" pitchFamily="2" charset="2"/>
              <a:buChar char="ü"/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Gave power			Othniel, </a:t>
            </a:r>
            <a:r>
              <a:rPr lang="en-US" alt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Jg</a:t>
            </a: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3:90-11</a:t>
            </a:r>
          </a:p>
          <a:p>
            <a:pPr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			Gideon, </a:t>
            </a:r>
            <a:r>
              <a:rPr lang="en-US" alt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Jg</a:t>
            </a: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6:34</a:t>
            </a:r>
          </a:p>
          <a:p>
            <a:pPr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en-US" alt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Jepthah</a:t>
            </a: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Jg</a:t>
            </a: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11:29</a:t>
            </a:r>
          </a:p>
          <a:p>
            <a:pPr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			Samson, </a:t>
            </a:r>
            <a:r>
              <a:rPr lang="en-US" alt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Jg</a:t>
            </a: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14:5-6</a:t>
            </a:r>
          </a:p>
          <a:p>
            <a:pPr>
              <a:defRPr/>
            </a:pPr>
            <a:endParaRPr lang="en-US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2E8C87-7CBE-398F-4F46-2AFA0D831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681021"/>
      </p:ext>
    </p:extLst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F52DA-37EA-9F19-8F14-FA0D12B948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60A1CAB4-B13B-9997-4653-2AE9735CB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61" y="258024"/>
            <a:ext cx="11193101" cy="520142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48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Was His Purpose In The Old Testament?</a:t>
            </a:r>
          </a:p>
          <a:p>
            <a:pPr>
              <a:defRPr/>
            </a:pPr>
            <a:endParaRPr lang="en-US" alt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Wingdings" panose="05000000000000000000" pitchFamily="2" charset="2"/>
              <a:buChar char="ü"/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Temple plans		1 Chr 28:11-13</a:t>
            </a:r>
          </a:p>
          <a:p>
            <a:pPr marL="742950" indent="-742950">
              <a:buFont typeface="Wingdings" panose="05000000000000000000" pitchFamily="2" charset="2"/>
              <a:buChar char="ü"/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Judgment		Isa 34:16</a:t>
            </a:r>
          </a:p>
          <a:p>
            <a:pPr marL="742950" indent="-742950">
              <a:buFont typeface="Wingdings" panose="05000000000000000000" pitchFamily="2" charset="2"/>
              <a:buChar char="ü"/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Destruction		Isa 59:19</a:t>
            </a:r>
          </a:p>
          <a:p>
            <a:pPr marL="742950" indent="-742950">
              <a:buFont typeface="Wingdings" panose="05000000000000000000" pitchFamily="2" charset="2"/>
              <a:buChar char="ü"/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Restoration		</a:t>
            </a:r>
            <a:r>
              <a:rPr lang="en-US" alt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Ezek</a:t>
            </a: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36:27-28</a:t>
            </a:r>
          </a:p>
          <a:p>
            <a:pPr marL="742950" indent="-742950">
              <a:buFont typeface="Wingdings" panose="05000000000000000000" pitchFamily="2" charset="2"/>
              <a:buChar char="ü"/>
              <a:defRPr/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Rebuilding		Zech 4:6-9</a:t>
            </a:r>
          </a:p>
          <a:p>
            <a:pPr marL="742950" indent="-742950">
              <a:buFont typeface="Wingdings" panose="05000000000000000000" pitchFamily="2" charset="2"/>
              <a:buChar char="ü"/>
              <a:defRPr/>
            </a:pPr>
            <a:endParaRPr lang="en-US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DA1FCD-0C55-DD88-A71B-14BD9CD3E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91650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868E3-D8C2-BAC5-6FF8-E6C69A9E2B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C758CDB6-E6CF-8A44-DE92-314B06ED8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61" y="258024"/>
            <a:ext cx="11193101" cy="58169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48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How Is The Holy Spirit Identified In the Old Testament?</a:t>
            </a:r>
          </a:p>
          <a:p>
            <a:pPr>
              <a:defRPr/>
            </a:pPr>
            <a:endParaRPr lang="en-US" alt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God (Elohim; plural)		Gen 1:1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 of “Us”				Gen 1:26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“Our image / likeness”	Gen 1:26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One of Us				Gen 3:22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Who will go for Us		Isa 6:8</a:t>
            </a:r>
          </a:p>
          <a:p>
            <a:pPr>
              <a:defRPr/>
            </a:pPr>
            <a:endParaRPr lang="en-US" alt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DEEEE7-59A7-11F7-BF52-F374FD643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523080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8A09E3-B147-7537-775F-A139F89ED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AF6AA799-259D-346A-3CCF-7B2135B13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61" y="258024"/>
            <a:ext cx="11193101" cy="557075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48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How Is The Holy Spirit Identified In the New Testament?</a:t>
            </a:r>
          </a:p>
          <a:p>
            <a:pPr>
              <a:defRPr/>
            </a:pPr>
            <a:endParaRPr lang="en-US" alt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  <a:defRPr/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Spirit of God 			Matthew 3:16 </a:t>
            </a:r>
          </a:p>
          <a:p>
            <a:pPr marL="571500" indent="-571500">
              <a:buFont typeface="Wingdings" panose="05000000000000000000" pitchFamily="2" charset="2"/>
              <a:buChar char="ü"/>
              <a:defRPr/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Spirit of truth 			John 16:13 </a:t>
            </a:r>
          </a:p>
          <a:p>
            <a:pPr marL="571500" indent="-571500">
              <a:buFont typeface="Wingdings" panose="05000000000000000000" pitchFamily="2" charset="2"/>
              <a:buChar char="ü"/>
              <a:defRPr/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Spirit Himself			Romans 8:26</a:t>
            </a:r>
          </a:p>
          <a:p>
            <a:pPr marL="571500" indent="-571500">
              <a:buFont typeface="Wingdings" panose="05000000000000000000" pitchFamily="2" charset="2"/>
              <a:buChar char="ü"/>
              <a:defRPr/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Spirit of Christ 			Romans 8:9</a:t>
            </a:r>
          </a:p>
          <a:p>
            <a:pPr marL="571500" indent="-571500">
              <a:buFont typeface="Wingdings" panose="05000000000000000000" pitchFamily="2" charset="2"/>
              <a:buChar char="ü"/>
              <a:defRPr/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Eternal Spirit 			Hebrews 9:13-14</a:t>
            </a:r>
          </a:p>
          <a:p>
            <a:pPr marL="571500" indent="-571500">
              <a:buFont typeface="Wingdings" panose="05000000000000000000" pitchFamily="2" charset="2"/>
              <a:buChar char="ü"/>
              <a:defRPr/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Spirit of grace 			Hebrews 10:29</a:t>
            </a:r>
            <a:endParaRPr lang="en-US" alt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AFB37B-A1CB-4FE3-1C11-ED07F015C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51615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B8C8EDFD-54FF-E22E-06BA-F755F4377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4B8E1BF-4861-A8E6-BD8C-639F418CDB2C}"/>
              </a:ext>
            </a:extLst>
          </p:cNvPr>
          <p:cNvSpPr txBox="1"/>
          <p:nvPr/>
        </p:nvSpPr>
        <p:spPr>
          <a:xfrm>
            <a:off x="347615" y="274290"/>
            <a:ext cx="11496770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4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14:26</a:t>
            </a:r>
            <a:r>
              <a:rPr lang="en-US" sz="3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the Helper, the Holy Spirit, whom the Father will send in My name,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teach you all things, and bring to your remembrance all things that I said to you. </a:t>
            </a:r>
          </a:p>
          <a:p>
            <a:pPr>
              <a:defRPr/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34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15:26</a:t>
            </a:r>
            <a:r>
              <a:rPr lang="en-US" sz="3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“But when the Helper comes, whom I shall send to you from the Father, the Spirit of truth who proceeds from the Father,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testify of Me.</a:t>
            </a:r>
          </a:p>
          <a:p>
            <a:pPr>
              <a:defRPr/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34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16:13</a:t>
            </a:r>
            <a:r>
              <a:rPr lang="en-US" sz="3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However, when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 Spirit of truth, has come,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guide you into all truth; for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not speak on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own authority, but whatever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hears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speak; and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tell you things to come.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C7A19A-69F4-CC0B-4217-79D29F461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018DFE-8CB6-A543-DAFB-F57CDF6CCEE6}"/>
              </a:ext>
            </a:extLst>
          </p:cNvPr>
          <p:cNvSpPr txBox="1"/>
          <p:nvPr/>
        </p:nvSpPr>
        <p:spPr>
          <a:xfrm rot="21262690">
            <a:off x="3987681" y="2497976"/>
            <a:ext cx="4216637" cy="1862048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15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418470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197D55E5-C321-8F51-DFB7-D58713EB3A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3DB9602-F68F-0D2E-7BA3-58D154142590}"/>
              </a:ext>
            </a:extLst>
          </p:cNvPr>
          <p:cNvSpPr txBox="1"/>
          <p:nvPr/>
        </p:nvSpPr>
        <p:spPr>
          <a:xfrm>
            <a:off x="347615" y="274290"/>
            <a:ext cx="11496770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4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14:26</a:t>
            </a:r>
            <a:r>
              <a:rPr lang="en-US" sz="3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the Helper, the Holy Spirit, whom the Father will send in My name,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teach you all things, and bring to your remembrance all things that I said to you. </a:t>
            </a:r>
          </a:p>
          <a:p>
            <a:pPr>
              <a:defRPr/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34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15:26</a:t>
            </a:r>
            <a:r>
              <a:rPr lang="en-US" sz="3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“But when the Helper comes, whom I shall send to you from the Father, the Spirit of truth who proceeds from the Father,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testify of Me.</a:t>
            </a:r>
          </a:p>
          <a:p>
            <a:pPr>
              <a:defRPr/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34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16:13</a:t>
            </a:r>
            <a:r>
              <a:rPr lang="en-US" sz="3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However, when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 Spirit of truth, has come,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guide you into all truth; for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not speak on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own authority, but whatever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hears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speak; and </a:t>
            </a:r>
            <a:r>
              <a:rPr lang="en-US" sz="3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tell you things to come.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CAA523-96EE-B9AA-1D56-113FDF302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592943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C4EA2B3D-B0D1-F984-50A0-B658FB7D1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9011D97-8E8A-7401-D90D-CBD45862E8F4}"/>
              </a:ext>
            </a:extLst>
          </p:cNvPr>
          <p:cNvSpPr txBox="1"/>
          <p:nvPr/>
        </p:nvSpPr>
        <p:spPr>
          <a:xfrm>
            <a:off x="769544" y="2551837"/>
            <a:ext cx="1065291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Holy Spirit Is One Distinct Person Within The Godhead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15E1F6-03B2-317E-FE24-DCBF67008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225002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7">
            <a:extLst>
              <a:ext uri="{FF2B5EF4-FFF2-40B4-BE49-F238E27FC236}">
                <a16:creationId xmlns:a16="http://schemas.microsoft.com/office/drawing/2014/main" id="{8F53E7CA-8B8C-5B10-8E90-4AAEB0D3A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9608" y="1277906"/>
            <a:ext cx="6152774" cy="4354903"/>
          </a:xfrm>
          <a:prstGeom prst="triangle">
            <a:avLst>
              <a:gd name="adj" fmla="val 50000"/>
            </a:avLst>
          </a:prstGeom>
          <a:noFill/>
          <a:ln w="762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solidFill>
                <a:srgbClr val="00B0F0"/>
              </a:solidFill>
            </a:endParaRPr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id="{13E97F90-A94D-963A-3179-191FF888B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8362" y="389236"/>
            <a:ext cx="3255271" cy="92333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altLang="en-US" sz="5400" b="1" dirty="0">
                <a:solidFill>
                  <a:schemeClr val="bg1"/>
                </a:solidFill>
                <a:latin typeface="+mj-lt"/>
              </a:rPr>
              <a:t>FATHER</a:t>
            </a:r>
            <a:endParaRPr lang="en-US" altLang="en-US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05" name="Text Box 9">
            <a:extLst>
              <a:ext uri="{FF2B5EF4-FFF2-40B4-BE49-F238E27FC236}">
                <a16:creationId xmlns:a16="http://schemas.microsoft.com/office/drawing/2014/main" id="{0AD2836C-E851-7AB9-212E-B5DF05024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9857" y="5339710"/>
            <a:ext cx="2663228" cy="92333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altLang="en-US" sz="5400" b="1" dirty="0">
                <a:solidFill>
                  <a:schemeClr val="bg1"/>
                </a:solidFill>
                <a:latin typeface="+mj-lt"/>
              </a:rPr>
              <a:t>SPIRIT</a:t>
            </a:r>
            <a:endParaRPr lang="en-US" altLang="en-US" sz="4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390" name="Text Box 10">
            <a:extLst>
              <a:ext uri="{FF2B5EF4-FFF2-40B4-BE49-F238E27FC236}">
                <a16:creationId xmlns:a16="http://schemas.microsoft.com/office/drawing/2014/main" id="{0AAD7A50-C018-998B-D5B7-C607E5CD5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7773" y="5339710"/>
            <a:ext cx="1851025" cy="92333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alt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endParaRPr lang="en-US" alt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83B81E7B-FE6D-BFA2-67AC-50B4B578B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2239" y="3381469"/>
            <a:ext cx="2787512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altLang="en-US" sz="72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endParaRPr lang="en-US" altLang="en-US" sz="36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AC0FE000-455F-0B9D-2DA8-77ADBDFD5C69}"/>
              </a:ext>
            </a:extLst>
          </p:cNvPr>
          <p:cNvSpPr txBox="1">
            <a:spLocks noChangeArrowheads="1"/>
          </p:cNvSpPr>
          <p:nvPr/>
        </p:nvSpPr>
        <p:spPr bwMode="auto">
          <a:xfrm rot="18407265">
            <a:off x="3393371" y="3084661"/>
            <a:ext cx="1851025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NOT</a:t>
            </a:r>
            <a:endParaRPr lang="en-US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B0A11A4D-E9B8-162C-FD24-001F91BBB60A}"/>
              </a:ext>
            </a:extLst>
          </p:cNvPr>
          <p:cNvSpPr txBox="1">
            <a:spLocks noChangeArrowheads="1"/>
          </p:cNvSpPr>
          <p:nvPr/>
        </p:nvSpPr>
        <p:spPr bwMode="auto">
          <a:xfrm rot="3280693">
            <a:off x="6967803" y="3093187"/>
            <a:ext cx="1851025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NOT</a:t>
            </a:r>
            <a:endParaRPr lang="en-US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5E0A5B0D-F057-8A3E-4674-348517633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0483" y="5632809"/>
            <a:ext cx="1851025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NOT</a:t>
            </a:r>
            <a:endParaRPr lang="en-US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3CF803-E8F4-FD09-E4CC-1EA6DD3B6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419212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88647B-4B0E-8DA6-E246-6AE8E2C9A2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E82DEC-5784-ABE3-A581-65EEC9E9ECEA}"/>
              </a:ext>
            </a:extLst>
          </p:cNvPr>
          <p:cNvSpPr txBox="1"/>
          <p:nvPr/>
        </p:nvSpPr>
        <p:spPr>
          <a:xfrm>
            <a:off x="242180" y="199176"/>
            <a:ext cx="11373416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Scriptures About The Godhead</a:t>
            </a: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God, Deity, Divine Nature, Divine Being, Immanuel</a:t>
            </a: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1:23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NKJV Behold, the virgin shall be with child, and bear a Son, and they shall call His name Immanuel,” which is translated, “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with us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28:19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NKJV Go therefore and make disciples of all the nations, baptizing them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name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Father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of the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of the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Holy Spirit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1:1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NKJV In the beginning was the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the Word was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God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the </a:t>
            </a:r>
            <a:r>
              <a:rPr lang="en-US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 was God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FEE40A-3957-5EC2-BAE9-99C8C8346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7011-C6AF-4561-8AEF-0DCBEA7734D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930265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2236</TotalTime>
  <Words>1500</Words>
  <Application>Microsoft Office PowerPoint</Application>
  <PresentationFormat>Widescreen</PresentationFormat>
  <Paragraphs>156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Aptos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Christopher Kramer</dc:creator>
  <cp:lastModifiedBy>Chris Kramer</cp:lastModifiedBy>
  <cp:revision>146</cp:revision>
  <dcterms:created xsi:type="dcterms:W3CDTF">2024-10-23T20:27:26Z</dcterms:created>
  <dcterms:modified xsi:type="dcterms:W3CDTF">2025-03-26T14:35:02Z</dcterms:modified>
</cp:coreProperties>
</file>